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2" r:id="rId3"/>
    <p:sldId id="283" r:id="rId4"/>
    <p:sldId id="271" r:id="rId5"/>
    <p:sldId id="266" r:id="rId6"/>
    <p:sldId id="267" r:id="rId7"/>
    <p:sldId id="269" r:id="rId8"/>
    <p:sldId id="270" r:id="rId9"/>
    <p:sldId id="275" r:id="rId10"/>
    <p:sldId id="259" r:id="rId11"/>
    <p:sldId id="277" r:id="rId12"/>
    <p:sldId id="278" r:id="rId13"/>
    <p:sldId id="279" r:id="rId14"/>
    <p:sldId id="280" r:id="rId15"/>
    <p:sldId id="260" r:id="rId16"/>
    <p:sldId id="281" r:id="rId17"/>
    <p:sldId id="268" r:id="rId18"/>
    <p:sldId id="265" r:id="rId19"/>
    <p:sldId id="25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43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A0A9E-17F6-47E1-9948-AB7ED751F555}" type="datetimeFigureOut">
              <a:rPr lang="en-US" smtClean="0"/>
              <a:pPr/>
              <a:t>9/25/2022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DDAF7-9207-4EA9-BE46-9B4212A335F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003AAE6-CC7D-4CB7-A15C-0DB0E230541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DDAF7-9207-4EA9-BE46-9B4212A335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68C2B7-898B-4036-9666-8CEFAA38849C}"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68C2B7-898B-4036-9666-8CEFAA38849C}" type="datetimeFigureOut">
              <a:rPr lang="en-US" smtClean="0"/>
              <a:pPr/>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68C2B7-898B-4036-9666-8CEFAA38849C}"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68C2B7-898B-4036-9666-8CEFAA38849C}" type="datetimeFigureOut">
              <a:rPr lang="en-US" smtClean="0"/>
              <a:pPr/>
              <a:t>9/25/2022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68C2B7-898B-4036-9666-8CEFAA38849C}" type="datetimeFigureOut">
              <a:rPr lang="en-US" smtClean="0"/>
              <a:pPr/>
              <a:t>9/25/2022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8C2B7-898B-4036-9666-8CEFAA38849C}" type="datetimeFigureOut">
              <a:rPr lang="en-US" smtClean="0"/>
              <a:pPr/>
              <a:t>9/25/2022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8C2B7-898B-4036-9666-8CEFAA38849C}" type="datetimeFigureOut">
              <a:rPr lang="en-US" smtClean="0"/>
              <a:pPr/>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EC9A7D-5B57-4752-BB42-1242CDDE3D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EFD1"/>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8C2B7-898B-4036-9666-8CEFAA38849C}" type="datetimeFigureOut">
              <a:rPr lang="en-US" smtClean="0"/>
              <a:pPr/>
              <a:t>9/25/2022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C9A7D-5B57-4752-BB42-1242CDDE3D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playlist?list=PLLF_mZmNqOn2xlFdMBzINK94XHExu-Y9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playlist?list=PLLF_mZmNqOn2xlFdMBzINK94XHExu-Y9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9KESpCFmYMk"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s://www.youtube.com/watch?v=LQ6dkIW051M"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07Zoc5fgoOA&amp;vl=en"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www.youtube.com/watch?v=y6E1L6KVwYw" TargetMode="External"/><Relationship Id="rId4" Type="http://schemas.openxmlformats.org/officeDocument/2006/relationships/hyperlink" Target="https://www.youtube.com/watch?v=F7gaotuWdP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youtube.com/watch?v=om-DG-yNYO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Europe continent is divided by country on globe - 13659592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4" name="AutoShape 12" descr="https://adm.sumterschools.net/wp-content/uploads/sites/22/2019/08/T-M-1118-Social-Studies-Display-Bann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 name="Picture 11" descr="T-M-1118-Social-Studies-Display-Banner.jpg"/>
          <p:cNvPicPr>
            <a:picLocks noChangeAspect="1"/>
          </p:cNvPicPr>
          <p:nvPr/>
        </p:nvPicPr>
        <p:blipFill>
          <a:blip r:embed="rId3" cstate="print"/>
          <a:stretch>
            <a:fillRect/>
          </a:stretch>
        </p:blipFill>
        <p:spPr>
          <a:xfrm>
            <a:off x="304800" y="381000"/>
            <a:ext cx="2209800" cy="657346"/>
          </a:xfrm>
          <a:prstGeom prst="rect">
            <a:avLst/>
          </a:prstGeom>
        </p:spPr>
      </p:pic>
      <p:sp>
        <p:nvSpPr>
          <p:cNvPr id="13" name="TextBox 12"/>
          <p:cNvSpPr txBox="1"/>
          <p:nvPr/>
        </p:nvSpPr>
        <p:spPr>
          <a:xfrm>
            <a:off x="3124200" y="304800"/>
            <a:ext cx="4876800" cy="707886"/>
          </a:xfrm>
          <a:prstGeom prst="rect">
            <a:avLst/>
          </a:prstGeom>
          <a:noFill/>
        </p:spPr>
        <p:txBody>
          <a:bodyPr wrap="square" rtlCol="0">
            <a:spAutoFit/>
          </a:bodyPr>
          <a:lstStyle/>
          <a:p>
            <a:pPr algn="ctr"/>
            <a:r>
              <a:rPr lang="en-US" sz="2000" b="1" dirty="0" smtClean="0">
                <a:latin typeface="Comic Sans MS" pitchFamily="66" charset="0"/>
              </a:rPr>
              <a:t>Week at a Glance for Social Studies</a:t>
            </a:r>
          </a:p>
          <a:p>
            <a:pPr algn="ctr"/>
            <a:r>
              <a:rPr lang="en-US" sz="2000" dirty="0" smtClean="0"/>
              <a:t>September </a:t>
            </a:r>
            <a:r>
              <a:rPr lang="en-US" sz="2000" dirty="0" smtClean="0"/>
              <a:t>26-30</a:t>
            </a:r>
            <a:endParaRPr lang="en-US" sz="2000" dirty="0"/>
          </a:p>
        </p:txBody>
      </p:sp>
      <p:sp>
        <p:nvSpPr>
          <p:cNvPr id="32770" name="AutoShape 2" descr="British troops in World War 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 name="Picture 13" descr="istockphoto-945878406-612x612.jpg"/>
          <p:cNvPicPr>
            <a:picLocks noChangeAspect="1"/>
          </p:cNvPicPr>
          <p:nvPr/>
        </p:nvPicPr>
        <p:blipFill>
          <a:blip r:embed="rId4" cstate="print"/>
          <a:stretch>
            <a:fillRect/>
          </a:stretch>
        </p:blipFill>
        <p:spPr>
          <a:xfrm>
            <a:off x="533400" y="1676400"/>
            <a:ext cx="3752088" cy="3261619"/>
          </a:xfrm>
          <a:prstGeom prst="rect">
            <a:avLst/>
          </a:prstGeom>
        </p:spPr>
      </p:pic>
      <p:pic>
        <p:nvPicPr>
          <p:cNvPr id="15" name="Picture 14" descr="istockphoto-1214569581-612x612.jpg"/>
          <p:cNvPicPr>
            <a:picLocks noChangeAspect="1"/>
          </p:cNvPicPr>
          <p:nvPr/>
        </p:nvPicPr>
        <p:blipFill>
          <a:blip r:embed="rId5" cstate="print"/>
          <a:stretch>
            <a:fillRect/>
          </a:stretch>
        </p:blipFill>
        <p:spPr>
          <a:xfrm>
            <a:off x="5486400" y="1600200"/>
            <a:ext cx="2151888" cy="2151888"/>
          </a:xfrm>
          <a:prstGeom prst="rect">
            <a:avLst/>
          </a:prstGeom>
        </p:spPr>
      </p:pic>
      <p:pic>
        <p:nvPicPr>
          <p:cNvPr id="32772" name="Picture 4" descr="https://encrypted-tbn0.gstatic.com/images?q=tbn:ANd9GcQCgMW2TfWu87ZCURGHHZ7gyFvmtaviFryohVwv1NrH6dADvOBwDgezK6LNcQ&amp;s"/>
          <p:cNvPicPr>
            <a:picLocks noChangeAspect="1" noChangeArrowheads="1"/>
          </p:cNvPicPr>
          <p:nvPr/>
        </p:nvPicPr>
        <p:blipFill>
          <a:blip r:embed="rId6" cstate="print"/>
          <a:srcRect/>
          <a:stretch>
            <a:fillRect/>
          </a:stretch>
        </p:blipFill>
        <p:spPr bwMode="auto">
          <a:xfrm>
            <a:off x="4800600" y="4267200"/>
            <a:ext cx="1571625" cy="236588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Monday, September </a:t>
            </a:r>
            <a:r>
              <a:rPr lang="en-US" sz="2800" dirty="0" smtClean="0">
                <a:latin typeface="Book Antiqua" pitchFamily="18" charset="0"/>
              </a:rPr>
              <a:t>26</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endParaRPr lang="en-US" sz="2000" dirty="0" smtClean="0"/>
          </a:p>
          <a:p>
            <a:endParaRPr lang="en-US" sz="2400" dirty="0" smtClean="0">
              <a:solidFill>
                <a:srgbClr val="0070C0"/>
              </a:solidFill>
            </a:endParaRPr>
          </a:p>
          <a:p>
            <a:r>
              <a:rPr lang="en-US" sz="2400" dirty="0" smtClean="0">
                <a:solidFill>
                  <a:srgbClr val="0070C0"/>
                </a:solidFill>
              </a:rPr>
              <a:t>Warm-up: </a:t>
            </a:r>
            <a:r>
              <a:rPr lang="en-US" sz="2000" dirty="0" smtClean="0"/>
              <a:t>World War </a:t>
            </a:r>
            <a:r>
              <a:rPr lang="en-US" sz="2000" dirty="0" smtClean="0"/>
              <a:t>I Short Version</a:t>
            </a:r>
            <a:r>
              <a:rPr lang="en-US" sz="2000" dirty="0" smtClean="0"/>
              <a:t> </a:t>
            </a:r>
            <a:r>
              <a:rPr lang="en-US" sz="2000" dirty="0" smtClean="0"/>
              <a:t>(Video)</a:t>
            </a:r>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a:t>
            </a:r>
            <a:r>
              <a:rPr lang="en-US" sz="2000" dirty="0" smtClean="0"/>
              <a:t>Textbook Ch.4 Sec.2 -3 Europe’s Expanding Influence; Modern Europe p.71-83. </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r>
              <a:rPr lang="en-US" sz="2400" dirty="0" smtClean="0">
                <a:solidFill>
                  <a:srgbClr val="0070C0"/>
                </a:solidFill>
              </a:rPr>
              <a:t>Reminders: </a:t>
            </a:r>
            <a:r>
              <a:rPr lang="en-US" sz="1000" dirty="0" smtClean="0">
                <a:hlinkClick r:id="rId3"/>
              </a:rPr>
              <a:t>History for kids | Happy </a:t>
            </a:r>
            <a:r>
              <a:rPr lang="en-US" sz="1000" dirty="0" err="1" smtClean="0">
                <a:hlinkClick r:id="rId3"/>
              </a:rPr>
              <a:t>Learning</a:t>
            </a:r>
            <a:r>
              <a:rPr lang="en-US" sz="1000" b="1" dirty="0" err="1" smtClean="0"/>
              <a:t>FIRST</a:t>
            </a:r>
            <a:r>
              <a:rPr lang="en-US" sz="1000" b="1" dirty="0" smtClean="0"/>
              <a:t> WORLD WAR | Educational Video for Kids</a:t>
            </a:r>
            <a:endParaRPr lang="en-US" sz="10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Tues</a:t>
            </a:r>
            <a:r>
              <a:rPr lang="en-US" sz="2800" dirty="0" smtClean="0">
                <a:latin typeface="Book Antiqua" pitchFamily="18" charset="0"/>
              </a:rPr>
              <a:t>day</a:t>
            </a:r>
            <a:r>
              <a:rPr lang="en-US" sz="2800" dirty="0" smtClean="0">
                <a:latin typeface="Book Antiqua" pitchFamily="18" charset="0"/>
              </a:rPr>
              <a:t>, September </a:t>
            </a:r>
            <a:r>
              <a:rPr lang="en-US" sz="2800" dirty="0" smtClean="0">
                <a:latin typeface="Book Antiqua" pitchFamily="18" charset="0"/>
              </a:rPr>
              <a:t>27</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endParaRPr lang="en-US" sz="2000" dirty="0" smtClean="0"/>
          </a:p>
          <a:p>
            <a:endParaRPr lang="en-US" sz="2400" dirty="0" smtClean="0">
              <a:solidFill>
                <a:srgbClr val="0070C0"/>
              </a:solidFill>
            </a:endParaRPr>
          </a:p>
          <a:p>
            <a:r>
              <a:rPr lang="en-US" sz="2400" dirty="0" smtClean="0">
                <a:solidFill>
                  <a:srgbClr val="0070C0"/>
                </a:solidFill>
              </a:rPr>
              <a:t>Warm-up: </a:t>
            </a:r>
            <a:r>
              <a:rPr lang="en-US" sz="2000" dirty="0" smtClean="0"/>
              <a:t>World War </a:t>
            </a:r>
            <a:r>
              <a:rPr lang="en-US" sz="2000" dirty="0" smtClean="0"/>
              <a:t>I Short Version</a:t>
            </a:r>
            <a:r>
              <a:rPr lang="en-US" sz="2000" dirty="0" smtClean="0"/>
              <a:t> </a:t>
            </a:r>
            <a:r>
              <a:rPr lang="en-US" sz="2000" dirty="0" smtClean="0"/>
              <a:t>(Video</a:t>
            </a:r>
            <a:r>
              <a:rPr lang="en-US" sz="2000" dirty="0" smtClean="0"/>
              <a:t>)  create a timeline foldable</a:t>
            </a:r>
            <a:endParaRPr lang="en-US" sz="2000" dirty="0" smtClean="0"/>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a:t>
            </a:r>
            <a:r>
              <a:rPr lang="en-US" sz="2000" dirty="0" smtClean="0"/>
              <a:t>Textbook Ch.4 Sec.2 -3 Europe’s Expanding Influence; Modern Europe p.71-83. </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TOD</a:t>
            </a:r>
            <a:endParaRPr lang="en-US" sz="2000" dirty="0" smtClean="0"/>
          </a:p>
          <a:p>
            <a:endParaRPr lang="en-US" sz="2400" dirty="0">
              <a:solidFill>
                <a:srgbClr val="0070C0"/>
              </a:solidFill>
            </a:endParaRPr>
          </a:p>
          <a:p>
            <a:r>
              <a:rPr lang="en-US" sz="2400" dirty="0" smtClean="0">
                <a:solidFill>
                  <a:srgbClr val="0070C0"/>
                </a:solidFill>
              </a:rPr>
              <a:t>Reminders: </a:t>
            </a:r>
            <a:endParaRPr lang="en-US" sz="20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Wednesday</a:t>
            </a:r>
            <a:r>
              <a:rPr lang="en-US" sz="2800" dirty="0" smtClean="0">
                <a:latin typeface="Book Antiqua" pitchFamily="18" charset="0"/>
              </a:rPr>
              <a:t>, September </a:t>
            </a:r>
            <a:r>
              <a:rPr lang="en-US" sz="2800" dirty="0" smtClean="0">
                <a:latin typeface="Book Antiqua" pitchFamily="18" charset="0"/>
              </a:rPr>
              <a:t>28</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endParaRPr lang="en-US" sz="2000" dirty="0" smtClean="0"/>
          </a:p>
          <a:p>
            <a:endParaRPr lang="en-US" sz="2400" dirty="0" smtClean="0">
              <a:solidFill>
                <a:srgbClr val="0070C0"/>
              </a:solidFill>
            </a:endParaRPr>
          </a:p>
          <a:p>
            <a:r>
              <a:rPr lang="en-US" sz="2400" dirty="0" smtClean="0">
                <a:solidFill>
                  <a:srgbClr val="0070C0"/>
                </a:solidFill>
              </a:rPr>
              <a:t>Warm-up: </a:t>
            </a:r>
            <a:r>
              <a:rPr lang="en-US" sz="2000" dirty="0" smtClean="0"/>
              <a:t>World War </a:t>
            </a:r>
            <a:r>
              <a:rPr lang="en-US" sz="2000" dirty="0" smtClean="0"/>
              <a:t>I Short Version</a:t>
            </a:r>
            <a:r>
              <a:rPr lang="en-US" sz="2000" dirty="0" smtClean="0"/>
              <a:t> </a:t>
            </a:r>
            <a:r>
              <a:rPr lang="en-US" sz="2000" dirty="0" smtClean="0"/>
              <a:t>(Video</a:t>
            </a:r>
            <a:r>
              <a:rPr lang="en-US" sz="2000" dirty="0" smtClean="0"/>
              <a:t>)  create timeline foldable</a:t>
            </a:r>
            <a:endParaRPr lang="en-US" sz="2000" dirty="0" smtClean="0"/>
          </a:p>
          <a:p>
            <a:endParaRPr lang="en-US" sz="2400" dirty="0" smtClean="0">
              <a:solidFill>
                <a:srgbClr val="0070C0"/>
              </a:solidFill>
            </a:endParaRPr>
          </a:p>
          <a:p>
            <a:r>
              <a:rPr lang="en-US" sz="2400" dirty="0" smtClean="0">
                <a:solidFill>
                  <a:srgbClr val="0070C0"/>
                </a:solidFill>
              </a:rPr>
              <a:t>Work Session: </a:t>
            </a:r>
            <a:r>
              <a:rPr lang="en-US" sz="2000" dirty="0" smtClean="0"/>
              <a:t>Brain Wrinkles Slides and Cloze Notes. </a:t>
            </a:r>
            <a:r>
              <a:rPr lang="en-US" sz="2000" dirty="0" smtClean="0"/>
              <a:t>Textbook Ch.4 Sec.2 -3 Europe’s Expanding Influence; Modern Europe p.71-83. </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Think-pair- Share</a:t>
            </a:r>
          </a:p>
          <a:p>
            <a:endParaRPr lang="en-US" sz="2400" dirty="0">
              <a:solidFill>
                <a:srgbClr val="0070C0"/>
              </a:solidFill>
            </a:endParaRPr>
          </a:p>
          <a:p>
            <a:r>
              <a:rPr lang="en-US" sz="2400" dirty="0" smtClean="0">
                <a:solidFill>
                  <a:srgbClr val="0070C0"/>
                </a:solidFill>
              </a:rPr>
              <a:t>Reminders: </a:t>
            </a:r>
            <a:endParaRPr lang="en-US" sz="20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Thur</a:t>
            </a:r>
            <a:r>
              <a:rPr lang="en-US" sz="2800" dirty="0" smtClean="0">
                <a:latin typeface="Book Antiqua" pitchFamily="18" charset="0"/>
              </a:rPr>
              <a:t>sday</a:t>
            </a:r>
            <a:r>
              <a:rPr lang="en-US" sz="2800" dirty="0" smtClean="0">
                <a:latin typeface="Book Antiqua" pitchFamily="18" charset="0"/>
              </a:rPr>
              <a:t>, September </a:t>
            </a:r>
            <a:r>
              <a:rPr lang="en-US" sz="2800" dirty="0" smtClean="0">
                <a:latin typeface="Book Antiqua" pitchFamily="18" charset="0"/>
              </a:rPr>
              <a:t>29</a:t>
            </a:r>
            <a:endParaRPr lang="en-US" sz="2800" dirty="0">
              <a:latin typeface="Book Antiqua" pitchFamily="18" charset="0"/>
            </a:endParaRPr>
          </a:p>
        </p:txBody>
      </p:sp>
      <p:sp>
        <p:nvSpPr>
          <p:cNvPr id="4" name="TextBox 3"/>
          <p:cNvSpPr txBox="1"/>
          <p:nvPr/>
        </p:nvSpPr>
        <p:spPr>
          <a:xfrm>
            <a:off x="381000" y="1066800"/>
            <a:ext cx="8458200" cy="5909310"/>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endParaRPr lang="en-US" sz="2000" dirty="0" smtClean="0"/>
          </a:p>
          <a:p>
            <a:endParaRPr lang="en-US" sz="2400" dirty="0" smtClean="0">
              <a:solidFill>
                <a:srgbClr val="0070C0"/>
              </a:solidFill>
            </a:endParaRPr>
          </a:p>
          <a:p>
            <a:r>
              <a:rPr lang="en-US" sz="2400" dirty="0" smtClean="0">
                <a:solidFill>
                  <a:srgbClr val="0070C0"/>
                </a:solidFill>
              </a:rPr>
              <a:t>Warm-up: </a:t>
            </a:r>
            <a:r>
              <a:rPr lang="en-US" sz="2000" dirty="0" smtClean="0"/>
              <a:t>Why did the first World War break out </a:t>
            </a:r>
            <a:r>
              <a:rPr lang="en-US" sz="2000" dirty="0" smtClean="0"/>
              <a:t>(Video</a:t>
            </a:r>
            <a:r>
              <a:rPr lang="en-US" sz="2000" dirty="0" smtClean="0"/>
              <a:t>)</a:t>
            </a:r>
            <a:endParaRPr lang="en-US" sz="2000" dirty="0" smtClean="0"/>
          </a:p>
          <a:p>
            <a:endParaRPr lang="en-US" sz="2400" dirty="0" smtClean="0">
              <a:solidFill>
                <a:srgbClr val="0070C0"/>
              </a:solidFill>
            </a:endParaRPr>
          </a:p>
          <a:p>
            <a:r>
              <a:rPr lang="en-US" sz="2400" dirty="0" smtClean="0">
                <a:solidFill>
                  <a:srgbClr val="0070C0"/>
                </a:solidFill>
              </a:rPr>
              <a:t>Work Session</a:t>
            </a:r>
            <a:r>
              <a:rPr lang="en-US" sz="2400" dirty="0" smtClean="0">
                <a:solidFill>
                  <a:srgbClr val="0070C0"/>
                </a:solidFill>
              </a:rPr>
              <a:t>: </a:t>
            </a:r>
            <a:r>
              <a:rPr lang="en-US" sz="2000" dirty="0" smtClean="0"/>
              <a:t>Smaller Student Workbooks (Yellow). Color code world map of Central  Powers  </a:t>
            </a:r>
            <a:r>
              <a:rPr lang="en-US" sz="2000" dirty="0" err="1" smtClean="0"/>
              <a:t>vs</a:t>
            </a:r>
            <a:r>
              <a:rPr lang="en-US" sz="2000" dirty="0" smtClean="0"/>
              <a:t>  Allied Powers;  Board Game</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TOD</a:t>
            </a:r>
            <a:endParaRPr lang="en-US" sz="2000" dirty="0" smtClean="0"/>
          </a:p>
          <a:p>
            <a:endParaRPr lang="en-US" sz="2400" dirty="0">
              <a:solidFill>
                <a:srgbClr val="0070C0"/>
              </a:solidFill>
            </a:endParaRPr>
          </a:p>
          <a:p>
            <a:r>
              <a:rPr lang="en-US" sz="2400" dirty="0" smtClean="0">
                <a:solidFill>
                  <a:srgbClr val="0070C0"/>
                </a:solidFill>
              </a:rPr>
              <a:t>Reminders: </a:t>
            </a:r>
            <a:r>
              <a:rPr lang="en-US" sz="1100" dirty="0" smtClean="0">
                <a:hlinkClick r:id="rId3"/>
              </a:rPr>
              <a:t>History </a:t>
            </a:r>
            <a:r>
              <a:rPr lang="en-US" sz="1100" dirty="0" smtClean="0">
                <a:hlinkClick r:id="rId3"/>
              </a:rPr>
              <a:t>for kids | Happy </a:t>
            </a:r>
            <a:r>
              <a:rPr lang="en-US" sz="1100" dirty="0" err="1" smtClean="0">
                <a:hlinkClick r:id="rId3"/>
              </a:rPr>
              <a:t>Learning</a:t>
            </a:r>
            <a:r>
              <a:rPr lang="en-US" sz="1100" b="1" dirty="0" err="1" smtClean="0"/>
              <a:t>FIRST</a:t>
            </a:r>
            <a:r>
              <a:rPr lang="en-US" sz="1100" b="1" dirty="0" smtClean="0"/>
              <a:t> WORLD WAR | Educational Video for Kids</a:t>
            </a:r>
          </a:p>
          <a:p>
            <a:endParaRPr lang="en-US" sz="20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5943600" cy="523220"/>
          </a:xfrm>
          <a:prstGeom prst="rect">
            <a:avLst/>
          </a:prstGeom>
          <a:noFill/>
        </p:spPr>
        <p:txBody>
          <a:bodyPr wrap="square" rtlCol="0">
            <a:spAutoFit/>
          </a:bodyPr>
          <a:lstStyle/>
          <a:p>
            <a:r>
              <a:rPr lang="en-US" sz="2800" dirty="0" smtClean="0">
                <a:latin typeface="Book Antiqua" pitchFamily="18" charset="0"/>
              </a:rPr>
              <a:t>Friday</a:t>
            </a:r>
            <a:r>
              <a:rPr lang="en-US" sz="2800" dirty="0" smtClean="0">
                <a:latin typeface="Book Antiqua" pitchFamily="18" charset="0"/>
              </a:rPr>
              <a:t>, September </a:t>
            </a:r>
            <a:r>
              <a:rPr lang="en-US" sz="2800" dirty="0" smtClean="0">
                <a:latin typeface="Book Antiqua" pitchFamily="18" charset="0"/>
              </a:rPr>
              <a:t>30</a:t>
            </a:r>
            <a:endParaRPr lang="en-US" sz="2800" dirty="0">
              <a:latin typeface="Book Antiqua" pitchFamily="18" charset="0"/>
            </a:endParaRPr>
          </a:p>
        </p:txBody>
      </p:sp>
      <p:sp>
        <p:nvSpPr>
          <p:cNvPr id="4" name="TextBox 3"/>
          <p:cNvSpPr txBox="1"/>
          <p:nvPr/>
        </p:nvSpPr>
        <p:spPr>
          <a:xfrm>
            <a:off x="381000" y="1066800"/>
            <a:ext cx="8458200" cy="5601533"/>
          </a:xfrm>
          <a:prstGeom prst="rect">
            <a:avLst/>
          </a:prstGeom>
          <a:noFill/>
        </p:spPr>
        <p:txBody>
          <a:bodyPr wrap="square" rtlCol="0">
            <a:spAutoFit/>
          </a:bodyPr>
          <a:lstStyle/>
          <a:p>
            <a:r>
              <a:rPr lang="en-US" sz="2000" dirty="0" smtClean="0">
                <a:solidFill>
                  <a:srgbClr val="0070C0"/>
                </a:solidFill>
              </a:rPr>
              <a:t>Standard</a:t>
            </a:r>
            <a:r>
              <a:rPr lang="en-US" sz="2000" dirty="0" smtClean="0">
                <a:solidFill>
                  <a:srgbClr val="0070C0"/>
                </a:solidFill>
              </a:rPr>
              <a:t>: </a:t>
            </a:r>
            <a:r>
              <a:rPr lang="en-US" sz="2000" dirty="0" smtClean="0"/>
              <a:t> </a:t>
            </a:r>
            <a:r>
              <a:rPr lang="en-US" sz="2000" b="1" u="sng" dirty="0" smtClean="0"/>
              <a:t>SS6H3 </a:t>
            </a:r>
            <a:r>
              <a:rPr lang="en-US" sz="2000" b="1" dirty="0" smtClean="0"/>
              <a:t>Explain conflict and change in Europe.                                                                                                       a. Describe the aftermath of World War I: the rise of communism, the Treaty of Versailles, the rise of Nazism, and worldwide depression.</a:t>
            </a:r>
            <a:endParaRPr lang="en-US" sz="2000" dirty="0" smtClean="0"/>
          </a:p>
          <a:p>
            <a:endParaRPr lang="en-US" sz="2400" dirty="0" smtClean="0"/>
          </a:p>
          <a:p>
            <a:r>
              <a:rPr lang="en-US" sz="2400" dirty="0" smtClean="0">
                <a:solidFill>
                  <a:srgbClr val="0070C0"/>
                </a:solidFill>
              </a:rPr>
              <a:t>Learning Target: </a:t>
            </a:r>
            <a:r>
              <a:rPr lang="en-US" sz="2000" dirty="0" smtClean="0"/>
              <a:t>I can explain the conflict in Europe (cause of WWI, Rise of Communism, Nazism, Depression, and Treaty of Versailles).</a:t>
            </a:r>
            <a:endParaRPr lang="en-US" sz="2000" dirty="0" smtClean="0"/>
          </a:p>
          <a:p>
            <a:endParaRPr lang="en-US" sz="2400" dirty="0" smtClean="0">
              <a:solidFill>
                <a:srgbClr val="0070C0"/>
              </a:solidFill>
            </a:endParaRPr>
          </a:p>
          <a:p>
            <a:r>
              <a:rPr lang="en-US" sz="2400" dirty="0" smtClean="0">
                <a:solidFill>
                  <a:srgbClr val="0070C0"/>
                </a:solidFill>
              </a:rPr>
              <a:t>Warm-up: </a:t>
            </a:r>
            <a:r>
              <a:rPr lang="en-US" sz="2000" dirty="0" smtClean="0"/>
              <a:t>Why did the first World War break out </a:t>
            </a:r>
            <a:r>
              <a:rPr lang="en-US" sz="2000" dirty="0" smtClean="0"/>
              <a:t>(Video</a:t>
            </a:r>
            <a:r>
              <a:rPr lang="en-US" sz="2000" dirty="0" smtClean="0"/>
              <a:t>)</a:t>
            </a:r>
            <a:endParaRPr lang="en-US" sz="2000" dirty="0" smtClean="0"/>
          </a:p>
          <a:p>
            <a:endParaRPr lang="en-US" sz="2400" dirty="0" smtClean="0">
              <a:solidFill>
                <a:srgbClr val="0070C0"/>
              </a:solidFill>
            </a:endParaRPr>
          </a:p>
          <a:p>
            <a:r>
              <a:rPr lang="en-US" sz="2400" dirty="0" smtClean="0">
                <a:solidFill>
                  <a:srgbClr val="0070C0"/>
                </a:solidFill>
              </a:rPr>
              <a:t>Work Session</a:t>
            </a:r>
            <a:r>
              <a:rPr lang="en-US" sz="2400" dirty="0" smtClean="0">
                <a:solidFill>
                  <a:srgbClr val="0070C0"/>
                </a:solidFill>
              </a:rPr>
              <a:t>: </a:t>
            </a:r>
            <a:r>
              <a:rPr lang="en-US" sz="2000" dirty="0" smtClean="0"/>
              <a:t>Smaller Student Workbooks (Yellow). Color code world map of Central  Powers  </a:t>
            </a:r>
            <a:r>
              <a:rPr lang="en-US" sz="2000" dirty="0" err="1" smtClean="0"/>
              <a:t>vs</a:t>
            </a:r>
            <a:r>
              <a:rPr lang="en-US" sz="2000" dirty="0" smtClean="0"/>
              <a:t>  Allied Powers;  Board Game</a:t>
            </a:r>
            <a:endParaRPr lang="en-US" sz="2000" dirty="0" smtClean="0"/>
          </a:p>
          <a:p>
            <a:endParaRPr lang="en-US" sz="2400" dirty="0" smtClean="0">
              <a:solidFill>
                <a:srgbClr val="0070C0"/>
              </a:solidFill>
            </a:endParaRPr>
          </a:p>
          <a:p>
            <a:r>
              <a:rPr lang="en-US" sz="2400" dirty="0" smtClean="0">
                <a:solidFill>
                  <a:srgbClr val="0070C0"/>
                </a:solidFill>
              </a:rPr>
              <a:t>Closing:  </a:t>
            </a:r>
            <a:r>
              <a:rPr lang="en-US" sz="2000" dirty="0" smtClean="0"/>
              <a:t>Student Summary</a:t>
            </a:r>
            <a:endParaRPr lang="en-US" sz="2000" dirty="0" smtClean="0"/>
          </a:p>
          <a:p>
            <a:endParaRPr lang="en-US" sz="2400" dirty="0">
              <a:solidFill>
                <a:srgbClr val="0070C0"/>
              </a:solidFill>
            </a:endParaRPr>
          </a:p>
          <a:p>
            <a:r>
              <a:rPr lang="en-US" sz="2400" dirty="0" smtClean="0">
                <a:solidFill>
                  <a:srgbClr val="0070C0"/>
                </a:solidFill>
              </a:rPr>
              <a:t>Reminders: </a:t>
            </a:r>
            <a:endParaRPr lang="en-US" sz="20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smtClean="0">
                <a:latin typeface="Century Gothic" pitchFamily="34" charset="0"/>
              </a:rPr>
              <a:t>Resources for Unit 1: Europe</a:t>
            </a:r>
            <a:endParaRPr lang="en-US" sz="3600" b="1" dirty="0">
              <a:latin typeface="Century Gothic" pitchFamily="34" charset="0"/>
            </a:endParaRPr>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3"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4"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5" name="Rectangle 3"/>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36501"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6"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7" name="Rectangle 5"/>
          <p:cNvSpPr>
            <a:spLocks noChangeArrowheads="1"/>
          </p:cNvSpPr>
          <p:nvPr/>
        </p:nvSpPr>
        <p:spPr bwMode="auto">
          <a:xfrm>
            <a:off x="762000" y="2286000"/>
            <a:ext cx="6188874" cy="630942"/>
          </a:xfrm>
          <a:prstGeom prst="rect">
            <a:avLst/>
          </a:prstGeom>
          <a:solidFill>
            <a:srgbClr val="F9F9F9"/>
          </a:solid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DDDDDD"/>
                </a:solidFill>
                <a:effectLst/>
                <a:latin typeface="Roboto"/>
                <a:cs typeface="Arial" pitchFamily="34" charset="0"/>
              </a:rPr>
              <a:t>2:35 / 30:26</a:t>
            </a:r>
            <a:endParaRPr kumimoji="0" lang="en-US" sz="800" b="0" i="0" u="none" strike="noStrike" cap="none" normalizeH="0" baseline="0" dirty="0" smtClean="0">
              <a:ln>
                <a:noFill/>
              </a:ln>
              <a:solidFill>
                <a:srgbClr val="000000"/>
              </a:solidFill>
              <a:effectLst/>
              <a:latin typeface="Rob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YouTube Sans"/>
                <a:cs typeface="Arial" pitchFamily="34" charset="0"/>
                <a:hlinkClick r:id="rId3"/>
              </a:rPr>
              <a:t>Why Did The First World War Break Out? (July Crisis 1914 Documentary)</a:t>
            </a:r>
            <a:endParaRPr kumimoji="0" lang="en-US" sz="1400" b="1" i="0" u="none" strike="noStrike" cap="none" normalizeH="0" baseline="0" dirty="0" smtClean="0">
              <a:ln>
                <a:noFill/>
              </a:ln>
              <a:solidFill>
                <a:srgbClr val="000000"/>
              </a:solidFill>
              <a:effectLst/>
              <a:latin typeface="YouTube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8"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99"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00" name="Rectangle 8"/>
          <p:cNvSpPr>
            <a:spLocks noChangeArrowheads="1"/>
          </p:cNvSpPr>
          <p:nvPr/>
        </p:nvSpPr>
        <p:spPr bwMode="auto">
          <a:xfrm>
            <a:off x="762000" y="1371600"/>
            <a:ext cx="4137030" cy="738664"/>
          </a:xfrm>
          <a:prstGeom prst="rect">
            <a:avLst/>
          </a:prstGeom>
          <a:solidFill>
            <a:srgbClr val="F9F9F9"/>
          </a:solid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DDDDDD"/>
                </a:solidFill>
                <a:effectLst/>
                <a:latin typeface="YouTube Noto"/>
                <a:cs typeface="Arial" pitchFamily="34" charset="0"/>
              </a:rPr>
              <a:t>0:39 / 4:59</a:t>
            </a:r>
            <a:endParaRPr kumimoji="0" lang="en-US" sz="800" b="0" i="0" u="none" strike="noStrike" cap="none" normalizeH="0" baseline="0" dirty="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Roboto"/>
                <a:cs typeface="Arial" pitchFamily="34" charset="0"/>
                <a:hlinkClick r:id="rId4"/>
              </a:rPr>
              <a:t>History for kids | Happy Learning</a:t>
            </a:r>
            <a:endParaRPr kumimoji="0" lang="en-US" sz="1400" b="1" i="0" u="none" strike="noStrike" cap="none" normalizeH="0" baseline="0" dirty="0" smtClean="0">
              <a:ln>
                <a:noFill/>
              </a:ln>
              <a:solidFill>
                <a:srgbClr val="000000"/>
              </a:solidFill>
              <a:effectLst/>
              <a:latin typeface="YouTube Sans"/>
              <a:cs typeface="Arial" pitchFamily="34" charset="0"/>
              <a:hlinkClick r:id="rId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YouTube Sans"/>
                <a:cs typeface="Arial" pitchFamily="34" charset="0"/>
                <a:hlinkClick r:id="rId4"/>
              </a:rPr>
              <a:t>FIRST WORLD WAR | Educational Video for Kids</a:t>
            </a:r>
            <a:endParaRPr kumimoji="0" lang="en-US" sz="1400" b="1" i="0" u="none" strike="noStrike" cap="none" normalizeH="0" baseline="0" dirty="0" smtClean="0">
              <a:ln>
                <a:noFill/>
              </a:ln>
              <a:solidFill>
                <a:srgbClr val="000000"/>
              </a:solidFill>
              <a:effectLst/>
              <a:latin typeface="YouTube Sans"/>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 name="Picture 19" descr="hm_top.jpg"/>
          <p:cNvPicPr>
            <a:picLocks noChangeAspect="1"/>
          </p:cNvPicPr>
          <p:nvPr/>
        </p:nvPicPr>
        <p:blipFill>
          <a:blip r:embed="rId5" cstate="print"/>
          <a:stretch>
            <a:fillRect/>
          </a:stretch>
        </p:blipFill>
        <p:spPr>
          <a:xfrm>
            <a:off x="914400" y="3505200"/>
            <a:ext cx="7153275" cy="314325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6858000" cy="646331"/>
          </a:xfrm>
          <a:prstGeom prst="rect">
            <a:avLst/>
          </a:prstGeom>
          <a:noFill/>
        </p:spPr>
        <p:txBody>
          <a:bodyPr wrap="square" rtlCol="0">
            <a:spAutoFit/>
          </a:bodyPr>
          <a:lstStyle/>
          <a:p>
            <a:pPr algn="ctr"/>
            <a:r>
              <a:rPr lang="en-US" sz="3600" b="1" dirty="0" smtClean="0">
                <a:latin typeface="Century Gothic" pitchFamily="34" charset="0"/>
              </a:rPr>
              <a:t>Resources for Unit 1: Europe</a:t>
            </a:r>
            <a:endParaRPr lang="en-US" sz="3600" b="1" dirty="0">
              <a:latin typeface="Century Gothic" pitchFamily="34" charset="0"/>
            </a:endParaRPr>
          </a:p>
        </p:txBody>
      </p:sp>
      <p:sp>
        <p:nvSpPr>
          <p:cNvPr id="3" name="TextBox 2"/>
          <p:cNvSpPr txBox="1"/>
          <p:nvPr/>
        </p:nvSpPr>
        <p:spPr>
          <a:xfrm>
            <a:off x="914400" y="1828800"/>
            <a:ext cx="5029200" cy="369332"/>
          </a:xfrm>
          <a:prstGeom prst="rect">
            <a:avLst/>
          </a:prstGeom>
          <a:noFill/>
        </p:spPr>
        <p:txBody>
          <a:bodyPr wrap="square" rtlCol="0">
            <a:spAutoFit/>
          </a:bodyPr>
          <a:lstStyle/>
          <a:p>
            <a:r>
              <a:rPr lang="en-US" dirty="0" smtClean="0">
                <a:hlinkClick r:id="rId3"/>
              </a:rPr>
              <a:t>Countries of Europe   </a:t>
            </a:r>
            <a:endParaRPr lang="en-US" dirty="0"/>
          </a:p>
        </p:txBody>
      </p:sp>
      <p:sp>
        <p:nvSpPr>
          <p:cNvPr id="24577" name="Rectangle 1"/>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0" y="0"/>
            <a:ext cx="9144000"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914400" y="2514600"/>
            <a:ext cx="6553200" cy="369332"/>
          </a:xfrm>
          <a:prstGeom prst="rect">
            <a:avLst/>
          </a:prstGeom>
          <a:noFill/>
        </p:spPr>
        <p:txBody>
          <a:bodyPr wrap="square" rtlCol="0">
            <a:spAutoFit/>
          </a:bodyPr>
          <a:lstStyle/>
          <a:p>
            <a:r>
              <a:rPr lang="en-US" dirty="0" smtClean="0">
                <a:hlinkClick r:id="rId4"/>
              </a:rPr>
              <a:t>Physical Geography of Europe Part 1- Landforms and Waterways</a:t>
            </a:r>
            <a:endParaRPr lang="en-US" dirty="0"/>
          </a:p>
        </p:txBody>
      </p:sp>
      <p:sp>
        <p:nvSpPr>
          <p:cNvPr id="24582" name="Rectangle 6"/>
          <p:cNvSpPr>
            <a:spLocks noChangeArrowheads="1"/>
          </p:cNvSpPr>
          <p:nvPr/>
        </p:nvSpPr>
        <p:spPr bwMode="auto">
          <a:xfrm>
            <a:off x="0" y="0"/>
            <a:ext cx="5715000" cy="0"/>
          </a:xfrm>
          <a:prstGeom prst="rect">
            <a:avLst/>
          </a:prstGeom>
          <a:solidFill>
            <a:srgbClr val="F9F9F9"/>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smtClean="0">
                <a:ln>
                  <a:noFill/>
                </a:ln>
                <a:solidFill>
                  <a:srgbClr val="EEEEEE"/>
                </a:solidFill>
                <a:effectLst/>
                <a:latin typeface="YouTube Noto"/>
                <a:cs typeface="Arial" pitchFamily="34" charset="0"/>
              </a:rPr>
              <a:t/>
            </a:r>
            <a:br>
              <a:rPr kumimoji="0" lang="en-US" sz="800" b="0" i="0" u="none" strike="noStrike" cap="none" normalizeH="0" baseline="0" smtClean="0">
                <a:ln>
                  <a:noFill/>
                </a:ln>
                <a:solidFill>
                  <a:srgbClr val="EEEEEE"/>
                </a:solidFill>
                <a:effectLst/>
                <a:latin typeface="YouTube Noto"/>
                <a:cs typeface="Arial" pitchFamily="34" charset="0"/>
              </a:rPr>
            </a:br>
            <a:endParaRPr kumimoji="0" lang="en-US" sz="800" b="0" i="0" u="none" strike="noStrike" cap="none" normalizeH="0" baseline="0" smtClean="0">
              <a:ln>
                <a:noFill/>
              </a:ln>
              <a:solidFill>
                <a:srgbClr val="EEEEEE"/>
              </a:solidFill>
              <a:effectLst/>
              <a:latin typeface="YouTube Noto"/>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3" name="Rectangle 7"/>
          <p:cNvSpPr>
            <a:spLocks noChangeArrowheads="1"/>
          </p:cNvSpPr>
          <p:nvPr/>
        </p:nvSpPr>
        <p:spPr bwMode="auto">
          <a:xfrm>
            <a:off x="0" y="0"/>
            <a:ext cx="5500688" cy="0"/>
          </a:xfrm>
          <a:prstGeom prst="rect">
            <a:avLst/>
          </a:prstGeom>
          <a:solidFill>
            <a:srgbClr val="F9F9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914400" y="3200400"/>
            <a:ext cx="6248400" cy="369332"/>
          </a:xfrm>
          <a:prstGeom prst="rect">
            <a:avLst/>
          </a:prstGeom>
          <a:noFill/>
        </p:spPr>
        <p:txBody>
          <a:bodyPr wrap="square" rtlCol="0">
            <a:spAutoFit/>
          </a:bodyPr>
          <a:lstStyle/>
          <a:p>
            <a:r>
              <a:rPr lang="en-US" dirty="0" smtClean="0">
                <a:hlinkClick r:id="rId5"/>
              </a:rPr>
              <a:t>17 Most Beautiful Countries in Europe – Travel Video</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ank-map-of-europe.gif"/>
          <p:cNvPicPr>
            <a:picLocks noChangeAspect="1"/>
          </p:cNvPicPr>
          <p:nvPr/>
        </p:nvPicPr>
        <p:blipFill>
          <a:blip r:embed="rId3" cstate="print"/>
          <a:stretch>
            <a:fillRect/>
          </a:stretch>
        </p:blipFill>
        <p:spPr>
          <a:xfrm>
            <a:off x="1371600" y="457200"/>
            <a:ext cx="6019800" cy="595960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85800" y="990600"/>
            <a:ext cx="6172200" cy="600164"/>
          </a:xfrm>
          <a:prstGeom prst="rect">
            <a:avLst/>
          </a:prstGeom>
        </p:spPr>
        <p:txBody>
          <a:bodyPr wrap="square">
            <a:spAutoFit/>
          </a:bodyPr>
          <a:lstStyle/>
          <a:p>
            <a:r>
              <a:rPr lang="en-US" sz="1100" b="1" u="sng" dirty="0" smtClean="0"/>
              <a:t>SS6H3</a:t>
            </a:r>
            <a:r>
              <a:rPr lang="en-US" sz="1100" b="1" dirty="0" smtClean="0"/>
              <a:t> Explain conflict and change in Europe.</a:t>
            </a:r>
          </a:p>
          <a:p>
            <a:r>
              <a:rPr lang="en-US" sz="1100" dirty="0" smtClean="0"/>
              <a:t>a. Describe the aftermath of World War I: the rise of communism, the Treaty of Versailles, the rise of Nazism, and worldwide depression.</a:t>
            </a:r>
            <a:endParaRPr lang="en-US" sz="1100" dirty="0"/>
          </a:p>
        </p:txBody>
      </p:sp>
      <p:sp>
        <p:nvSpPr>
          <p:cNvPr id="11" name="Rectangle 10"/>
          <p:cNvSpPr/>
          <p:nvPr/>
        </p:nvSpPr>
        <p:spPr>
          <a:xfrm>
            <a:off x="685800" y="1524000"/>
            <a:ext cx="6172200" cy="1107996"/>
          </a:xfrm>
          <a:prstGeom prst="rect">
            <a:avLst/>
          </a:prstGeom>
        </p:spPr>
        <p:txBody>
          <a:bodyPr wrap="square">
            <a:spAutoFit/>
          </a:bodyPr>
          <a:lstStyle/>
          <a:p>
            <a:r>
              <a:rPr lang="en-US" sz="1100" b="1" u="sng" dirty="0" smtClean="0"/>
              <a:t>SS6G7</a:t>
            </a:r>
            <a:r>
              <a:rPr lang="en-US" sz="1100" b="1" dirty="0" smtClean="0"/>
              <a:t> Locate selected features of Europe.</a:t>
            </a:r>
          </a:p>
          <a:p>
            <a:r>
              <a:rPr lang="en-US" sz="1100" dirty="0" smtClean="0"/>
              <a:t>a. Locate on a world and regional political-physical map: the Danube River, Rhine River,</a:t>
            </a:r>
          </a:p>
          <a:p>
            <a:r>
              <a:rPr lang="en-US" sz="1100" dirty="0" smtClean="0"/>
              <a:t>English Channel, Mediterranean Sea, European Plain, the Alps, Pyrenees, Ural Mountains,</a:t>
            </a:r>
          </a:p>
          <a:p>
            <a:r>
              <a:rPr lang="en-US" sz="1100" dirty="0" smtClean="0"/>
              <a:t>and Iberian Peninsula.</a:t>
            </a:r>
          </a:p>
          <a:p>
            <a:r>
              <a:rPr lang="en-US" sz="1100" b="1" dirty="0" smtClean="0"/>
              <a:t>b. Locate on a world and regional political-physical map the countries of France, Germany,</a:t>
            </a:r>
          </a:p>
          <a:p>
            <a:r>
              <a:rPr lang="en-US" sz="1100" b="1" dirty="0" smtClean="0"/>
              <a:t>Italy, Russia, Spain, Ukraine, and United Kingdom.</a:t>
            </a:r>
            <a:endParaRPr lang="en-US" sz="1100" b="1" dirty="0"/>
          </a:p>
        </p:txBody>
      </p:sp>
      <p:sp>
        <p:nvSpPr>
          <p:cNvPr id="12" name="Rectangle 11"/>
          <p:cNvSpPr/>
          <p:nvPr/>
        </p:nvSpPr>
        <p:spPr>
          <a:xfrm>
            <a:off x="685800" y="2590800"/>
            <a:ext cx="5257800" cy="769441"/>
          </a:xfrm>
          <a:prstGeom prst="rect">
            <a:avLst/>
          </a:prstGeom>
        </p:spPr>
        <p:txBody>
          <a:bodyPr wrap="square">
            <a:spAutoFit/>
          </a:bodyPr>
          <a:lstStyle/>
          <a:p>
            <a:r>
              <a:rPr lang="en-US" sz="1100" b="1" u="sng" dirty="0" smtClean="0"/>
              <a:t>SS6G8 </a:t>
            </a:r>
            <a:r>
              <a:rPr lang="en-US" sz="1100" b="1" dirty="0" smtClean="0"/>
              <a:t>Explain environmental issues in Europe.</a:t>
            </a:r>
          </a:p>
          <a:p>
            <a:r>
              <a:rPr lang="en-US" sz="1100" dirty="0" smtClean="0"/>
              <a:t>a. Explain the causes and effects of acid rain in Germany.</a:t>
            </a:r>
          </a:p>
          <a:p>
            <a:r>
              <a:rPr lang="en-US" sz="1100" dirty="0" smtClean="0"/>
              <a:t>b. Explain the causes and effects of air pollution in the United Kingdom.</a:t>
            </a:r>
          </a:p>
          <a:p>
            <a:r>
              <a:rPr lang="en-US" sz="1100" dirty="0" smtClean="0"/>
              <a:t>c. Explain the causes and effects of the nuclear disaster in Chernobyl, Ukraine.</a:t>
            </a:r>
            <a:endParaRPr lang="en-US" sz="1100" dirty="0"/>
          </a:p>
        </p:txBody>
      </p:sp>
      <p:sp>
        <p:nvSpPr>
          <p:cNvPr id="13" name="Rectangle 12"/>
          <p:cNvSpPr/>
          <p:nvPr/>
        </p:nvSpPr>
        <p:spPr>
          <a:xfrm>
            <a:off x="685800" y="3352800"/>
            <a:ext cx="7543800" cy="600164"/>
          </a:xfrm>
          <a:prstGeom prst="rect">
            <a:avLst/>
          </a:prstGeom>
        </p:spPr>
        <p:txBody>
          <a:bodyPr wrap="square">
            <a:spAutoFit/>
          </a:bodyPr>
          <a:lstStyle/>
          <a:p>
            <a:r>
              <a:rPr lang="en-US" sz="1100" b="1" u="sng" dirty="0" smtClean="0"/>
              <a:t>SS6G9 </a:t>
            </a:r>
            <a:r>
              <a:rPr lang="en-US" sz="1100" b="1" dirty="0" smtClean="0"/>
              <a:t>Explain the impact of location, climate, natural resources, and population distribution on Europe.</a:t>
            </a:r>
          </a:p>
          <a:p>
            <a:r>
              <a:rPr lang="en-US" sz="1100" dirty="0" smtClean="0"/>
              <a:t>a. Compare how the location, climate, and natural resources of Germany, the United Kingdom and Russia impact trade and affect where people live.</a:t>
            </a:r>
            <a:endParaRPr lang="en-US" sz="1100" dirty="0"/>
          </a:p>
        </p:txBody>
      </p:sp>
      <p:sp>
        <p:nvSpPr>
          <p:cNvPr id="14" name="Rectangle 13"/>
          <p:cNvSpPr/>
          <p:nvPr/>
        </p:nvSpPr>
        <p:spPr>
          <a:xfrm>
            <a:off x="685800" y="3886200"/>
            <a:ext cx="6324600" cy="600164"/>
          </a:xfrm>
          <a:prstGeom prst="rect">
            <a:avLst/>
          </a:prstGeom>
        </p:spPr>
        <p:txBody>
          <a:bodyPr wrap="square">
            <a:spAutoFit/>
          </a:bodyPr>
          <a:lstStyle/>
          <a:p>
            <a:r>
              <a:rPr lang="en-US" sz="1100" b="1" u="sng" dirty="0" smtClean="0"/>
              <a:t>SS6G10</a:t>
            </a:r>
            <a:r>
              <a:rPr lang="en-US" sz="1100" b="1" dirty="0" smtClean="0"/>
              <a:t> Describe selected cultural characteristics of Europe.</a:t>
            </a:r>
          </a:p>
          <a:p>
            <a:r>
              <a:rPr lang="en-US" sz="1100" dirty="0" smtClean="0"/>
              <a:t>a. Describe the diversity of languages spoken within Europe.</a:t>
            </a:r>
          </a:p>
          <a:p>
            <a:r>
              <a:rPr lang="en-US" sz="1100" b="1" dirty="0" smtClean="0"/>
              <a:t>b. Identify the major religions in Europe: Judaism, Christianity, and Islam.</a:t>
            </a:r>
            <a:endParaRPr lang="en-US" sz="1100" b="1" dirty="0"/>
          </a:p>
        </p:txBody>
      </p:sp>
      <p:sp>
        <p:nvSpPr>
          <p:cNvPr id="15" name="Rectangle 14"/>
          <p:cNvSpPr/>
          <p:nvPr/>
        </p:nvSpPr>
        <p:spPr>
          <a:xfrm>
            <a:off x="685800" y="4495800"/>
            <a:ext cx="6858000" cy="938719"/>
          </a:xfrm>
          <a:prstGeom prst="rect">
            <a:avLst/>
          </a:prstGeom>
        </p:spPr>
        <p:txBody>
          <a:bodyPr wrap="square">
            <a:spAutoFit/>
          </a:bodyPr>
          <a:lstStyle/>
          <a:p>
            <a:r>
              <a:rPr lang="en-US" sz="1100" b="1" u="sng" dirty="0" smtClean="0"/>
              <a:t>SS6CG3</a:t>
            </a:r>
            <a:r>
              <a:rPr lang="en-US" sz="1100" b="1" dirty="0" smtClean="0"/>
              <a:t> Compare and contrast various forms of government.</a:t>
            </a:r>
          </a:p>
          <a:p>
            <a:r>
              <a:rPr lang="en-US" sz="1100" dirty="0" smtClean="0"/>
              <a:t>a. Explain citizen participation in autocratic and democratic governments. [i.e., role of citizens in choosing the leaders of the United Kingdom (parliamentary democracy), Germany (parliamentary democracy), and Russia (presidential democracy)].</a:t>
            </a:r>
          </a:p>
          <a:p>
            <a:r>
              <a:rPr lang="en-US" sz="1100" b="1" dirty="0" smtClean="0"/>
              <a:t>b. Describe the two predominant forms of democratic governments: parliamentary and presidential.</a:t>
            </a:r>
            <a:endParaRPr lang="en-US" sz="1100" b="1" dirty="0"/>
          </a:p>
        </p:txBody>
      </p:sp>
      <p:sp>
        <p:nvSpPr>
          <p:cNvPr id="16" name="Rectangle 15"/>
          <p:cNvSpPr/>
          <p:nvPr/>
        </p:nvSpPr>
        <p:spPr>
          <a:xfrm>
            <a:off x="685800" y="5410200"/>
            <a:ext cx="7543800" cy="1107996"/>
          </a:xfrm>
          <a:prstGeom prst="rect">
            <a:avLst/>
          </a:prstGeom>
        </p:spPr>
        <p:txBody>
          <a:bodyPr wrap="square">
            <a:spAutoFit/>
          </a:bodyPr>
          <a:lstStyle/>
          <a:p>
            <a:r>
              <a:rPr lang="en-US" sz="1100" b="1" u="sng" dirty="0" smtClean="0"/>
              <a:t>SS6E7</a:t>
            </a:r>
            <a:r>
              <a:rPr lang="en-US" sz="1100" b="1" dirty="0" smtClean="0"/>
              <a:t> Analyze different economic systems.</a:t>
            </a:r>
          </a:p>
          <a:p>
            <a:r>
              <a:rPr lang="en-US" sz="1100" dirty="0" smtClean="0"/>
              <a:t>a. Compare how traditional, command, and market economies answer the economic questions of 1-what to produce, 2-how to produce, and 3-for whom to produce.</a:t>
            </a:r>
          </a:p>
          <a:p>
            <a:r>
              <a:rPr lang="en-US" sz="1100" dirty="0" smtClean="0"/>
              <a:t>b. Explain that countries have a mixed economic system located on a continuum between pure market and pure command.</a:t>
            </a:r>
          </a:p>
          <a:p>
            <a:r>
              <a:rPr lang="en-US" sz="1100" b="1" dirty="0" smtClean="0"/>
              <a:t>c. Compare the basic types of economic systems found in the United Kingdom, Germany, and Russia.</a:t>
            </a:r>
          </a:p>
          <a:p>
            <a:endParaRPr lang="en-US" sz="1100" b="1" dirty="0" smtClean="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371600"/>
            <a:ext cx="7467600" cy="1615827"/>
          </a:xfrm>
          <a:prstGeom prst="rect">
            <a:avLst/>
          </a:prstGeom>
        </p:spPr>
        <p:txBody>
          <a:bodyPr wrap="square">
            <a:spAutoFit/>
          </a:bodyPr>
          <a:lstStyle/>
          <a:p>
            <a:r>
              <a:rPr lang="en-US" sz="1100" b="1" dirty="0" smtClean="0"/>
              <a:t>SS6E9 Describe factors that influence economic growth and examine their presence or</a:t>
            </a:r>
          </a:p>
          <a:p>
            <a:r>
              <a:rPr lang="en-US" sz="1100" b="1" dirty="0" smtClean="0"/>
              <a:t>absence in the United Kingdom, Germany, and Russia.</a:t>
            </a:r>
          </a:p>
          <a:p>
            <a:r>
              <a:rPr lang="en-US" sz="1100" dirty="0" smtClean="0"/>
              <a:t>a. Evaluate how literacy rates affect the standard of living.</a:t>
            </a:r>
          </a:p>
          <a:p>
            <a:r>
              <a:rPr lang="en-US" sz="1100" b="1" dirty="0" smtClean="0"/>
              <a:t>b. Explain the relationship between investment in human capital goods (education and</a:t>
            </a:r>
          </a:p>
          <a:p>
            <a:r>
              <a:rPr lang="en-US" sz="1100" b="1" dirty="0" smtClean="0"/>
              <a:t>training) and gross domestic product (GDP per capita).</a:t>
            </a:r>
          </a:p>
          <a:p>
            <a:r>
              <a:rPr lang="en-US" sz="1100" b="1" dirty="0" smtClean="0"/>
              <a:t>c. Explain the relationship between investment in capital (factories, machinery, and</a:t>
            </a:r>
          </a:p>
          <a:p>
            <a:r>
              <a:rPr lang="en-US" sz="1100" b="1" dirty="0" smtClean="0"/>
              <a:t>technology) and gross domestic product (GDP per capita).</a:t>
            </a:r>
          </a:p>
          <a:p>
            <a:r>
              <a:rPr lang="en-US" sz="1100" dirty="0" smtClean="0"/>
              <a:t>d. Describe the role of natural resources in a country’s economy.</a:t>
            </a:r>
          </a:p>
          <a:p>
            <a:r>
              <a:rPr lang="en-US" sz="1100" dirty="0" smtClean="0"/>
              <a:t>e. Describe the role of entrepreneurship.</a:t>
            </a:r>
            <a:endParaRPr lang="en-US" sz="1100" dirty="0"/>
          </a:p>
        </p:txBody>
      </p:sp>
      <p:pic>
        <p:nvPicPr>
          <p:cNvPr id="4" name="Picture 3" descr="Europe_orthographic_Caucasus_Urals_boundary_(with_borders).svg.png"/>
          <p:cNvPicPr>
            <a:picLocks noChangeAspect="1"/>
          </p:cNvPicPr>
          <p:nvPr/>
        </p:nvPicPr>
        <p:blipFill>
          <a:blip r:embed="rId3" cstate="print"/>
          <a:stretch>
            <a:fillRect/>
          </a:stretch>
        </p:blipFill>
        <p:spPr>
          <a:xfrm>
            <a:off x="6934200" y="228600"/>
            <a:ext cx="1752600" cy="1752600"/>
          </a:xfrm>
          <a:prstGeom prst="rect">
            <a:avLst/>
          </a:prstGeom>
        </p:spPr>
      </p:pic>
      <p:sp>
        <p:nvSpPr>
          <p:cNvPr id="5" name="Rectangle 4"/>
          <p:cNvSpPr/>
          <p:nvPr/>
        </p:nvSpPr>
        <p:spPr>
          <a:xfrm>
            <a:off x="533400" y="229850"/>
            <a:ext cx="5943600" cy="938719"/>
          </a:xfrm>
          <a:prstGeom prst="rect">
            <a:avLst/>
          </a:prstGeom>
        </p:spPr>
        <p:txBody>
          <a:bodyPr wrap="square">
            <a:spAutoFit/>
          </a:bodyPr>
          <a:lstStyle/>
          <a:p>
            <a:r>
              <a:rPr lang="en-US" sz="1100" b="1" u="sng" dirty="0" smtClean="0"/>
              <a:t>SS6E8 </a:t>
            </a:r>
            <a:r>
              <a:rPr lang="en-US" sz="1100" b="1" dirty="0" smtClean="0"/>
              <a:t>Analyze the benefits of and barriers to voluntary trade in Europe.</a:t>
            </a:r>
          </a:p>
          <a:p>
            <a:r>
              <a:rPr lang="en-US" sz="1100" b="1" dirty="0" smtClean="0"/>
              <a:t>a. Explain how specialization encourages trade between countries.</a:t>
            </a:r>
          </a:p>
          <a:p>
            <a:r>
              <a:rPr lang="en-US" sz="1100" dirty="0" smtClean="0"/>
              <a:t>b. Compare and contrast different types of trade barriers such as tariffs, quotas, and embargoes.</a:t>
            </a:r>
          </a:p>
          <a:p>
            <a:r>
              <a:rPr lang="en-US" sz="1100" dirty="0" smtClean="0"/>
              <a:t>c. Explain why international trade requires a system for exchanging currencies between nations.</a:t>
            </a:r>
          </a:p>
          <a:p>
            <a:r>
              <a:rPr lang="en-US" sz="1100" dirty="0" smtClean="0"/>
              <a:t>d. Describe the purpose of the European Union and the relationship between member nations.</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m_top.jpg"/>
          <p:cNvPicPr>
            <a:picLocks noChangeAspect="1"/>
          </p:cNvPicPr>
          <p:nvPr/>
        </p:nvPicPr>
        <p:blipFill>
          <a:blip r:embed="rId3" cstate="print"/>
          <a:stretch>
            <a:fillRect/>
          </a:stretch>
        </p:blipFill>
        <p:spPr>
          <a:xfrm>
            <a:off x="685800" y="228600"/>
            <a:ext cx="7803573" cy="3429000"/>
          </a:xfrm>
          <a:prstGeom prst="rect">
            <a:avLst/>
          </a:prstGeom>
        </p:spPr>
      </p:pic>
      <p:pic>
        <p:nvPicPr>
          <p:cNvPr id="4" name="Picture 3" descr="DC-1914-27-d-Sarajevo-cropped.jpg"/>
          <p:cNvPicPr>
            <a:picLocks noChangeAspect="1"/>
          </p:cNvPicPr>
          <p:nvPr/>
        </p:nvPicPr>
        <p:blipFill>
          <a:blip r:embed="rId4" cstate="print"/>
          <a:stretch>
            <a:fillRect/>
          </a:stretch>
        </p:blipFill>
        <p:spPr>
          <a:xfrm>
            <a:off x="1143000" y="3993832"/>
            <a:ext cx="2362200" cy="286416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player.slideplayer.com/97/16840197/slides/slide_1.jpg"/>
          <p:cNvPicPr>
            <a:picLocks noChangeAspect="1" noChangeArrowheads="1"/>
          </p:cNvPicPr>
          <p:nvPr/>
        </p:nvPicPr>
        <p:blipFill>
          <a:blip r:embed="rId3" cstate="print"/>
          <a:srcRect/>
          <a:stretch>
            <a:fillRect/>
          </a:stretch>
        </p:blipFill>
        <p:spPr bwMode="auto">
          <a:xfrm>
            <a:off x="381000" y="304800"/>
            <a:ext cx="8229600" cy="617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Europe orthographic Caucasus Urals boundary (with borders).sv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Europe_orthographic_Caucasus_Urals_boundary_(with_borders).svg.png"/>
          <p:cNvPicPr>
            <a:picLocks noChangeAspect="1"/>
          </p:cNvPicPr>
          <p:nvPr/>
        </p:nvPicPr>
        <p:blipFill>
          <a:blip r:embed="rId3" cstate="print"/>
          <a:stretch>
            <a:fillRect/>
          </a:stretch>
        </p:blipFill>
        <p:spPr>
          <a:xfrm>
            <a:off x="7086600" y="304800"/>
            <a:ext cx="1752600" cy="1752600"/>
          </a:xfrm>
          <a:prstGeom prst="rect">
            <a:avLst/>
          </a:prstGeom>
        </p:spPr>
      </p:pic>
      <p:sp>
        <p:nvSpPr>
          <p:cNvPr id="3076" name="AutoShape 4" descr="Europe continent is divided by country on globe - 136595922"/>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https://edoc.coe.int/10944/map-of-the-council-of-europe-47-member-states.jpg"/>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Children Looking at Globe"/>
          <p:cNvSpPr>
            <a:spLocks noChangeAspect="1" noChangeArrowheads="1"/>
          </p:cNvSpPr>
          <p:nvPr/>
        </p:nvSpPr>
        <p:spPr bwMode="auto">
          <a:xfrm>
            <a:off x="63500" y="1041479"/>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https://blog.edmentum.com/sites/blog.edmentum.com/files/styles/blog_image/public/images/EducationCityCrossCurricularActivities.png?itok=6jIscoDf"/>
          <p:cNvSpPr>
            <a:spLocks noChangeAspect="1" noChangeArrowheads="1"/>
          </p:cNvSpPr>
          <p:nvPr/>
        </p:nvSpPr>
        <p:spPr bwMode="auto">
          <a:xfrm>
            <a:off x="155575" y="103354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533400" y="1447800"/>
            <a:ext cx="6172200" cy="3046988"/>
          </a:xfrm>
          <a:prstGeom prst="rect">
            <a:avLst/>
          </a:prstGeom>
        </p:spPr>
        <p:txBody>
          <a:bodyPr wrap="square">
            <a:spAutoFit/>
          </a:bodyPr>
          <a:lstStyle/>
          <a:p>
            <a:r>
              <a:rPr lang="en-US" sz="3200" b="1" u="sng" dirty="0" smtClean="0"/>
              <a:t>SS6H3</a:t>
            </a:r>
            <a:r>
              <a:rPr lang="en-US" sz="3200" b="1" dirty="0" smtClean="0"/>
              <a:t> Explain conflict and change in Europe.</a:t>
            </a:r>
          </a:p>
          <a:p>
            <a:r>
              <a:rPr lang="en-US" sz="3200" dirty="0" smtClean="0"/>
              <a:t>a. Describe the aftermath of World War I: the rise of communism, the Treaty of Versailles, the rise of Nazism, and worldwide depression.</a:t>
            </a:r>
            <a:endParaRPr lang="en-US" sz="3200" dirty="0"/>
          </a:p>
        </p:txBody>
      </p:sp>
      <p:sp>
        <p:nvSpPr>
          <p:cNvPr id="17" name="TextBox 16"/>
          <p:cNvSpPr txBox="1"/>
          <p:nvPr/>
        </p:nvSpPr>
        <p:spPr>
          <a:xfrm>
            <a:off x="1752600" y="381000"/>
            <a:ext cx="4724400" cy="584775"/>
          </a:xfrm>
          <a:prstGeom prst="rect">
            <a:avLst/>
          </a:prstGeom>
          <a:noFill/>
        </p:spPr>
        <p:txBody>
          <a:bodyPr wrap="square" rtlCol="0">
            <a:spAutoFit/>
          </a:bodyPr>
          <a:lstStyle/>
          <a:p>
            <a:r>
              <a:rPr lang="en-US" sz="3200" b="1" dirty="0" smtClean="0"/>
              <a:t>Social Studies Standards</a:t>
            </a:r>
            <a:endParaRPr lang="en-US"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urope-map-max.jpg"/>
          <p:cNvPicPr>
            <a:picLocks noChangeAspect="1"/>
          </p:cNvPicPr>
          <p:nvPr/>
        </p:nvPicPr>
        <p:blipFill>
          <a:blip r:embed="rId3" cstate="print"/>
          <a:stretch>
            <a:fillRect/>
          </a:stretch>
        </p:blipFill>
        <p:spPr>
          <a:xfrm>
            <a:off x="609600" y="0"/>
            <a:ext cx="7772400" cy="6787896"/>
          </a:xfrm>
          <a:prstGeom prst="rect">
            <a:avLst/>
          </a:prstGeom>
        </p:spPr>
      </p:pic>
      <p:sp>
        <p:nvSpPr>
          <p:cNvPr id="4" name="5-Point Star 3"/>
          <p:cNvSpPr/>
          <p:nvPr/>
        </p:nvSpPr>
        <p:spPr>
          <a:xfrm>
            <a:off x="1447800" y="48768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6781800" y="1981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3429000" y="47244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3581400" y="3276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2590800" y="38862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5-Point Star 8"/>
          <p:cNvSpPr/>
          <p:nvPr/>
        </p:nvSpPr>
        <p:spPr>
          <a:xfrm>
            <a:off x="5943600" y="36576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5-Point Star 9"/>
          <p:cNvSpPr/>
          <p:nvPr/>
        </p:nvSpPr>
        <p:spPr>
          <a:xfrm>
            <a:off x="2362200" y="2667000"/>
            <a:ext cx="228600" cy="228600"/>
          </a:xfrm>
          <a:prstGeom prst="star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Oval 10"/>
          <p:cNvSpPr/>
          <p:nvPr/>
        </p:nvSpPr>
        <p:spPr>
          <a:xfrm>
            <a:off x="533400" y="914400"/>
            <a:ext cx="1524000" cy="1447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1066800"/>
            <a:ext cx="1219200" cy="1200329"/>
          </a:xfrm>
          <a:prstGeom prst="rect">
            <a:avLst/>
          </a:prstGeom>
        </p:spPr>
        <p:txBody>
          <a:bodyPr wrap="square">
            <a:spAutoFit/>
          </a:bodyPr>
          <a:lstStyle/>
          <a:p>
            <a:r>
              <a:rPr lang="en-US" sz="900" b="1" dirty="0" smtClean="0"/>
              <a:t>locate on a world and regional political-physical map the countries of France, Germany, Italy, Russia, Spain, Ukraine, and United Kingdom.</a:t>
            </a: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urope.jpg"/>
          <p:cNvPicPr>
            <a:picLocks noChangeAspect="1"/>
          </p:cNvPicPr>
          <p:nvPr/>
        </p:nvPicPr>
        <p:blipFill>
          <a:blip r:embed="rId3" cstate="print"/>
          <a:stretch>
            <a:fillRect/>
          </a:stretch>
        </p:blipFill>
        <p:spPr>
          <a:xfrm>
            <a:off x="381000" y="223157"/>
            <a:ext cx="7858125" cy="6010955"/>
          </a:xfrm>
          <a:prstGeom prst="rect">
            <a:avLst/>
          </a:prstGeom>
        </p:spPr>
      </p:pic>
      <p:sp>
        <p:nvSpPr>
          <p:cNvPr id="4" name="5-Point Star 3"/>
          <p:cNvSpPr/>
          <p:nvPr/>
        </p:nvSpPr>
        <p:spPr>
          <a:xfrm>
            <a:off x="5638800" y="26670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5-Point Star 4"/>
          <p:cNvSpPr/>
          <p:nvPr/>
        </p:nvSpPr>
        <p:spPr>
          <a:xfrm>
            <a:off x="4343400" y="4495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5-Point Star 5"/>
          <p:cNvSpPr/>
          <p:nvPr/>
        </p:nvSpPr>
        <p:spPr>
          <a:xfrm>
            <a:off x="7620000" y="106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5-Point Star 6"/>
          <p:cNvSpPr/>
          <p:nvPr/>
        </p:nvSpPr>
        <p:spPr>
          <a:xfrm>
            <a:off x="2286000" y="4724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5-Point Star 7"/>
          <p:cNvSpPr/>
          <p:nvPr/>
        </p:nvSpPr>
        <p:spPr>
          <a:xfrm>
            <a:off x="990600" y="4876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838200" y="6258580"/>
            <a:ext cx="7696200" cy="523220"/>
          </a:xfrm>
          <a:prstGeom prst="rect">
            <a:avLst/>
          </a:prstGeom>
        </p:spPr>
        <p:txBody>
          <a:bodyPr wrap="square">
            <a:spAutoFit/>
          </a:bodyPr>
          <a:lstStyle/>
          <a:p>
            <a:r>
              <a:rPr lang="en-US" sz="1400" dirty="0" smtClean="0">
                <a:solidFill>
                  <a:schemeClr val="bg2">
                    <a:lumMod val="25000"/>
                  </a:schemeClr>
                </a:solidFill>
              </a:rPr>
              <a:t>Locate on a world and regional political-physical map: the Danube River, Rhine River, English Channel, Mediterranean Sea, European Plain, the Alps, Pyrenees, Ural Mountains, and Iberian Peninsula.</a:t>
            </a:r>
            <a:endParaRPr lang="en-US" sz="1400" dirty="0"/>
          </a:p>
        </p:txBody>
      </p:sp>
      <p:sp>
        <p:nvSpPr>
          <p:cNvPr id="10" name="5-Point Star 9"/>
          <p:cNvSpPr/>
          <p:nvPr/>
        </p:nvSpPr>
        <p:spPr>
          <a:xfrm>
            <a:off x="1905000" y="3200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5-Point Star 10"/>
          <p:cNvSpPr/>
          <p:nvPr/>
        </p:nvSpPr>
        <p:spPr>
          <a:xfrm>
            <a:off x="2971800" y="35052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5-Point Star 11"/>
          <p:cNvSpPr/>
          <p:nvPr/>
        </p:nvSpPr>
        <p:spPr>
          <a:xfrm>
            <a:off x="2667000" y="51054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5-Point Star 12"/>
          <p:cNvSpPr/>
          <p:nvPr/>
        </p:nvSpPr>
        <p:spPr>
          <a:xfrm>
            <a:off x="4419600" y="2971800"/>
            <a:ext cx="228600" cy="228600"/>
          </a:xfrm>
          <a:prstGeom prst="star5">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198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3" name="Rectangle 2"/>
          <p:cNvSpPr/>
          <p:nvPr/>
        </p:nvSpPr>
        <p:spPr>
          <a:xfrm>
            <a:off x="533400" y="1295400"/>
            <a:ext cx="3429000" cy="3416320"/>
          </a:xfrm>
          <a:prstGeom prst="rect">
            <a:avLst/>
          </a:prstGeom>
        </p:spPr>
        <p:txBody>
          <a:bodyPr wrap="square">
            <a:spAutoFit/>
          </a:bodyPr>
          <a:lstStyle/>
          <a:p>
            <a:r>
              <a:rPr lang="en-US" dirty="0" smtClean="0"/>
              <a:t>When it comes to the problem of acid rain, Germany is its own worst enemy. The main sources of acid rain are smoke from factories and cars. Factories burn fossil fuels like natural gas, coal, and oil. Cars and buses that burn gasoline and diesel produce these gases too. Germans also own more cars than most people do in other counties. This adds to acid rain through auto emissions.</a:t>
            </a:r>
            <a:endParaRPr lang="en-US" dirty="0"/>
          </a:p>
        </p:txBody>
      </p:sp>
      <p:pic>
        <p:nvPicPr>
          <p:cNvPr id="4" name="Picture 3" descr="521443.jpg"/>
          <p:cNvPicPr>
            <a:picLocks noChangeAspect="1"/>
          </p:cNvPicPr>
          <p:nvPr/>
        </p:nvPicPr>
        <p:blipFill>
          <a:blip r:embed="rId3" cstate="print"/>
          <a:stretch>
            <a:fillRect/>
          </a:stretch>
        </p:blipFill>
        <p:spPr>
          <a:xfrm>
            <a:off x="4495800" y="1371600"/>
            <a:ext cx="4200525" cy="3143250"/>
          </a:xfrm>
          <a:prstGeom prst="rect">
            <a:avLst/>
          </a:prstGeom>
        </p:spPr>
      </p:pic>
      <p:sp>
        <p:nvSpPr>
          <p:cNvPr id="5" name="Rectangle 4"/>
          <p:cNvSpPr/>
          <p:nvPr/>
        </p:nvSpPr>
        <p:spPr>
          <a:xfrm>
            <a:off x="5181600" y="228600"/>
            <a:ext cx="2866490"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Acid Rain</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TextBox 5"/>
          <p:cNvSpPr txBox="1"/>
          <p:nvPr/>
        </p:nvSpPr>
        <p:spPr>
          <a:xfrm>
            <a:off x="609600" y="609600"/>
            <a:ext cx="2819400" cy="369332"/>
          </a:xfrm>
          <a:prstGeom prst="rect">
            <a:avLst/>
          </a:prstGeom>
          <a:noFill/>
        </p:spPr>
        <p:txBody>
          <a:bodyPr wrap="square" rtlCol="0">
            <a:spAutoFit/>
          </a:bodyPr>
          <a:lstStyle/>
          <a:p>
            <a:r>
              <a:rPr lang="en-US" dirty="0" smtClean="0">
                <a:hlinkClick r:id="rId4"/>
              </a:rPr>
              <a:t>Acid Rain In Germany Video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3810000" cy="1815882"/>
          </a:xfrm>
          <a:prstGeom prst="rect">
            <a:avLst/>
          </a:prstGeom>
        </p:spPr>
        <p:txBody>
          <a:bodyPr wrap="square">
            <a:spAutoFit/>
          </a:bodyPr>
          <a:lstStyle/>
          <a:p>
            <a:r>
              <a:rPr lang="en-US" sz="1600" dirty="0" smtClean="0"/>
              <a:t>Air pollution in the UK is </a:t>
            </a:r>
            <a:r>
              <a:rPr lang="en-US" sz="1600" b="1" dirty="0" smtClean="0"/>
              <a:t>a major cause of diseases such as asthma, lung disease, stroke, cancer, and heart disease</a:t>
            </a:r>
            <a:r>
              <a:rPr lang="en-US" sz="1600" dirty="0" smtClean="0"/>
              <a:t>, and is estimated to cause forty thousand premature deaths each year, which is about 8.3% of deaths, while costing around £40 billion each year</a:t>
            </a:r>
            <a:endParaRPr lang="en-US" sz="1600" dirty="0"/>
          </a:p>
        </p:txBody>
      </p:sp>
      <p:pic>
        <p:nvPicPr>
          <p:cNvPr id="3" name="Picture 2" descr="pollution.jpg"/>
          <p:cNvPicPr>
            <a:picLocks noChangeAspect="1"/>
          </p:cNvPicPr>
          <p:nvPr/>
        </p:nvPicPr>
        <p:blipFill>
          <a:blip r:embed="rId3" cstate="print"/>
          <a:stretch>
            <a:fillRect/>
          </a:stretch>
        </p:blipFill>
        <p:spPr>
          <a:xfrm>
            <a:off x="4572000" y="228600"/>
            <a:ext cx="4267200" cy="2297723"/>
          </a:xfrm>
          <a:prstGeom prst="rect">
            <a:avLst/>
          </a:prstGeom>
          <a:ln>
            <a:noFill/>
          </a:ln>
          <a:effectLst>
            <a:softEdge rad="112500"/>
          </a:effectLst>
        </p:spPr>
      </p:pic>
      <p:sp>
        <p:nvSpPr>
          <p:cNvPr id="4" name="Rectangle 3"/>
          <p:cNvSpPr/>
          <p:nvPr/>
        </p:nvSpPr>
        <p:spPr>
          <a:xfrm>
            <a:off x="609600" y="6096000"/>
            <a:ext cx="8077200" cy="553998"/>
          </a:xfrm>
          <a:prstGeom prst="rect">
            <a:avLst/>
          </a:prstGeom>
        </p:spPr>
        <p:txBody>
          <a:bodyPr wrap="square">
            <a:spAutoFit/>
          </a:bodyPr>
          <a:lstStyle/>
          <a:p>
            <a:r>
              <a:rPr lang="en-US" sz="1000" b="1" u="sng" dirty="0" smtClean="0"/>
              <a:t>SS6G8 </a:t>
            </a:r>
            <a:r>
              <a:rPr lang="en-US" sz="1000" b="1" dirty="0" smtClean="0"/>
              <a:t>Explain environmental issues in Europe.</a:t>
            </a:r>
          </a:p>
          <a:p>
            <a:r>
              <a:rPr lang="en-US" sz="1000" dirty="0" smtClean="0">
                <a:solidFill>
                  <a:srgbClr val="7030A0"/>
                </a:solidFill>
              </a:rPr>
              <a:t>a. Explain the causes and effects of acid rain in Germany.       b. Explain the causes and effects of air pollution in the United Kingdom.</a:t>
            </a:r>
          </a:p>
          <a:p>
            <a:r>
              <a:rPr lang="en-US" sz="1000" dirty="0" smtClean="0">
                <a:solidFill>
                  <a:srgbClr val="7030A0"/>
                </a:solidFill>
              </a:rPr>
              <a:t>c. Explain the causes and effects of the nuclear disaster in Chernobyl, Ukraine</a:t>
            </a:r>
            <a:r>
              <a:rPr lang="en-US" sz="1000" dirty="0" smtClean="0"/>
              <a:t>.</a:t>
            </a:r>
            <a:endParaRPr lang="en-US" sz="1000" dirty="0"/>
          </a:p>
        </p:txBody>
      </p:sp>
      <p:sp>
        <p:nvSpPr>
          <p:cNvPr id="6" name="Rectangle 5"/>
          <p:cNvSpPr/>
          <p:nvPr/>
        </p:nvSpPr>
        <p:spPr>
          <a:xfrm>
            <a:off x="533400" y="3276600"/>
            <a:ext cx="3886200" cy="2246769"/>
          </a:xfrm>
          <a:prstGeom prst="rect">
            <a:avLst/>
          </a:prstGeom>
        </p:spPr>
        <p:txBody>
          <a:bodyPr wrap="square">
            <a:spAutoFit/>
          </a:bodyPr>
          <a:lstStyle/>
          <a:p>
            <a:r>
              <a:rPr lang="en-US" sz="1400" dirty="0" smtClean="0"/>
              <a:t>On 26 April 1986, the Number Four reactor at the </a:t>
            </a:r>
            <a:r>
              <a:rPr lang="en-US" sz="1400" dirty="0" err="1" smtClean="0"/>
              <a:t>Chornobyl</a:t>
            </a:r>
            <a:r>
              <a:rPr lang="en-US" sz="1400" dirty="0" smtClean="0"/>
              <a:t> Nuclear Power Plant in what then was the Soviet Union  during improper testing at low-power, resulted in loss of control that led to an explosion and fire that demolished the reactor building and released large amounts of radiation into the atmosphere. As safety measures were ignored, the uranium fuel in the reactor overheated and melted through the protective barriers.</a:t>
            </a:r>
            <a:endParaRPr lang="en-US" sz="1400" dirty="0"/>
          </a:p>
        </p:txBody>
      </p:sp>
      <p:pic>
        <p:nvPicPr>
          <p:cNvPr id="7" name="Picture 6" descr="24-Single-35mm-film-1000x667.jpg"/>
          <p:cNvPicPr>
            <a:picLocks noChangeAspect="1"/>
          </p:cNvPicPr>
          <p:nvPr/>
        </p:nvPicPr>
        <p:blipFill>
          <a:blip r:embed="rId4" cstate="print"/>
          <a:stretch>
            <a:fillRect/>
          </a:stretch>
        </p:blipFill>
        <p:spPr>
          <a:xfrm>
            <a:off x="4800600" y="3048000"/>
            <a:ext cx="3582200" cy="2389327"/>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http://www.deasafirabasori.com/wp-content/uploads/2013/12/abrahamic.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 name="Picture 2" descr="abrahamic.jpg"/>
          <p:cNvPicPr>
            <a:picLocks noChangeAspect="1"/>
          </p:cNvPicPr>
          <p:nvPr/>
        </p:nvPicPr>
        <p:blipFill>
          <a:blip r:embed="rId3" cstate="print"/>
          <a:stretch>
            <a:fillRect/>
          </a:stretch>
        </p:blipFill>
        <p:spPr>
          <a:xfrm>
            <a:off x="1752600" y="1524000"/>
            <a:ext cx="5030435" cy="3009900"/>
          </a:xfrm>
          <a:prstGeom prst="rect">
            <a:avLst/>
          </a:prstGeom>
        </p:spPr>
      </p:pic>
      <p:sp>
        <p:nvSpPr>
          <p:cNvPr id="4" name="TextBox 3"/>
          <p:cNvSpPr txBox="1"/>
          <p:nvPr/>
        </p:nvSpPr>
        <p:spPr>
          <a:xfrm>
            <a:off x="609600" y="228600"/>
            <a:ext cx="8534400" cy="769441"/>
          </a:xfrm>
          <a:prstGeom prst="rect">
            <a:avLst/>
          </a:prstGeom>
          <a:noFill/>
        </p:spPr>
        <p:txBody>
          <a:bodyPr wrap="square" rtlCol="0">
            <a:spAutoFit/>
          </a:bodyPr>
          <a:lstStyle/>
          <a:p>
            <a:r>
              <a:rPr lang="en-US" sz="4400" dirty="0" smtClean="0"/>
              <a:t>Three Major Religions of Europe</a:t>
            </a:r>
            <a:endParaRPr lang="en-US" sz="4400" dirty="0"/>
          </a:p>
        </p:txBody>
      </p:sp>
      <p:sp>
        <p:nvSpPr>
          <p:cNvPr id="5" name="TextBox 4"/>
          <p:cNvSpPr txBox="1"/>
          <p:nvPr/>
        </p:nvSpPr>
        <p:spPr>
          <a:xfrm>
            <a:off x="2514600" y="4800600"/>
            <a:ext cx="5105400" cy="369332"/>
          </a:xfrm>
          <a:prstGeom prst="rect">
            <a:avLst/>
          </a:prstGeom>
          <a:noFill/>
        </p:spPr>
        <p:txBody>
          <a:bodyPr wrap="square" rtlCol="0">
            <a:spAutoFit/>
          </a:bodyPr>
          <a:lstStyle/>
          <a:p>
            <a:r>
              <a:rPr lang="en-US" dirty="0" smtClean="0"/>
              <a:t>Judaism       Christianity           Islam</a:t>
            </a:r>
            <a:endParaRPr lang="en-US" dirty="0"/>
          </a:p>
        </p:txBody>
      </p:sp>
    </p:spTree>
  </p:cSld>
  <p:clrMapOvr>
    <a:masterClrMapping/>
  </p:clrMapOvr>
</p:sld>
</file>

<file path=ppt/theme/theme1.xml><?xml version="1.0" encoding="utf-8"?>
<a:theme xmlns:a="http://schemas.openxmlformats.org/drawingml/2006/main" name="T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TV</Template>
  <TotalTime>1507</TotalTime>
  <Words>1591</Words>
  <Application>Microsoft Office PowerPoint</Application>
  <PresentationFormat>On-screen Show (4:3)</PresentationFormat>
  <Paragraphs>154</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TV</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Sylvia Porter</dc:creator>
  <cp:lastModifiedBy>Sylvia Porter</cp:lastModifiedBy>
  <cp:revision>38</cp:revision>
  <dcterms:created xsi:type="dcterms:W3CDTF">2022-08-17T19:01:48Z</dcterms:created>
  <dcterms:modified xsi:type="dcterms:W3CDTF">2022-09-25T19:08:15Z</dcterms:modified>
</cp:coreProperties>
</file>